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Old Standard TT"/>
      <p:regular r:id="rId32"/>
      <p:bold r:id="rId33"/>
      <p:italic r:id="rId34"/>
    </p:embeddedFont>
    <p:embeddedFont>
      <p:font typeface="Helvetica Neu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a01/bCWbV13VghTmUnrPtgQpm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OldStandardTT-bold.fntdata"/><Relationship Id="rId10" Type="http://schemas.openxmlformats.org/officeDocument/2006/relationships/slide" Target="slides/slide6.xml"/><Relationship Id="rId32" Type="http://schemas.openxmlformats.org/officeDocument/2006/relationships/font" Target="fonts/OldStandardTT-regular.fntdata"/><Relationship Id="rId13" Type="http://schemas.openxmlformats.org/officeDocument/2006/relationships/slide" Target="slides/slide9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34" Type="http://schemas.openxmlformats.org/officeDocument/2006/relationships/font" Target="fonts/OldStandardTT-italic.fntdata"/><Relationship Id="rId15" Type="http://schemas.openxmlformats.org/officeDocument/2006/relationships/slide" Target="slides/slide11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Thanks for the introduction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Thanks to the organizers for the invitation to give a keynote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Of course, I would like also to thank all the collaborators and students, postdocs and researchers who collaborated with me.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Don’t count, there are more than 450 ;-)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You know it already; it is extremely hard to succeed alone in research. So, I took the easy way: I collaborated with many talented researchers.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 would like to thank all of them for sharing some of their time and for all the discussions we had.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2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a09e038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g2fa09e038ec_0_0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fa09e038ec_0_0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a4987242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g30a4987242f_0_2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0a4987242f_0_2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a4987242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g30a4987242f_0_15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0a4987242f_0_15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a4987242f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g30a4987242f_0_53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0a4987242f_0_53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a3ce360fe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2fa3ce360fe_0_53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fa3ce360fe_0_53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a3ce360fe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g2fa3ce360fe_0_65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fa3ce360fe_0_65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a09e038e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g2fa09e038ec_0_6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fa09e038ec_0_6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a09e038ec_5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fa09e038ec_5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a09e038ec_5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fa09e038ec_5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a4987242f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g30a4987242f_0_35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30a4987242f_0_35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a09e038ec_5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fa09e038ec_5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a09e038ec_5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fa09e038ec_5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a09e038ec_5_1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fa09e038ec_5_1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a09e038ec_5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fa09e038ec_5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a09e038ec_5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fa09e038ec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Gemini 1.5 Pro to generate questions and answers based on this prompt</a:t>
            </a:r>
            <a:endParaRPr b="0" i="0" u="none" strike="noStrike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Iterate a few times with the instructions. Important to note that Gemini tends to make the correct answer the longest, so need to be explicit about equal lengths.</a:t>
            </a:r>
            <a:endParaRPr b="0" i="0" u="none" strike="noStrike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important to expand any acronym, and not refer to the original article because the questions are intended to be asked independently.</a:t>
            </a:r>
            <a:endParaRPr b="0" i="0" u="none" strike="noStrike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None/>
            </a:pPr>
            <a:r>
              <a:rPr lang="en-US" sz="1800">
                <a:latin typeface="Old Standard TT"/>
                <a:ea typeface="Old Standard TT"/>
                <a:cs typeface="Old Standard TT"/>
                <a:sym typeface="Old Standard TT"/>
              </a:rPr>
              <a:t>We prompted the model with three important instructions: (1) make the question specific enough to the article’s content but general enough so that it can later be asked independently; (2) also make the an- swer general enough, e.g., by refraining from pointing to specific sections of the article; and (3) ensure that the four answers are about the same in length, which stems from our earlier review that the model tends to pro- pose the correct answer to be the longest. Additionally, the model was tasked with providing an explanation and cited paragraphs from the review supporting the answer.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01" name="Google Shape;301;g2fa09e038ec_5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a09e038ec_5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fa09e038ec_5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Cost and performance trade-off in astronomical Q&amp;A.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dual x-axes show the cost per 0.1 million tokens and the cost to process an ArXiv astro-ph worth of tokens (∼3B tokens).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We use the average of input and output token costs based on June 2024 prices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Models with an outer circle indicate open- weights models run on low-cost APIs, leveraging recent specialized GPU developments for transformers.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Left arrows indicate cheaper open-weights models below the plot’s lower bound.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Models with an outer circle indicate open- weights models run on low-cost APIs, leveraging recent specialized GPU developments for transformers. Left arrows indicate cheaper open-weights models below the plot’s lower bound. Dotted lines of the same color connect models of the same series. Generally, within a series, there’s a 10-fold cost increase for a 3.5-point accuracy improvement </a:t>
            </a:r>
            <a:endParaRPr sz="2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Dotted lines of the same color connect models of the same series. Generally, within a series, there’s a 10-fold cost increase for a 3.5-point accuracy improvement </a:t>
            </a:r>
            <a:endParaRPr/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Models with an outer circle indicate open- weights models run on low-cost APIs, leveraging recent specialized GPU developments for transformers. Left arrows indicate cheaper open-weights models below the plot’s lower bound. Dotted lines of the same color connect models of the same series. Generally, within a series, there’s a 10-fold cost increase for a 3.5-point accuracy improvement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2fa09e038ec_5_3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a09e038ec_5_6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fa09e038ec_5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Interestingly, while many cutting-edge models perform similarly in general benchmarks, they show significant variability in this niche astronomical research question-answering task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Claude-3.5-Sonnet performs best with an 85.0% accuracy, outperforming the closest non-Anthropic competitor, GPT-4o, by 4.6 percentage points.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LLaMA-3-70B performs best with an 80.6% accuracy, outperforming even GPT-4o (80.4%) and Gemini-1.5-Pro (77.6%), although it is still worse than Claude-3.5-Sonnet (85.0%).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Qwen-2-72B and Mixtral-8x22B-v0.1 are also competitive with 77.7% accuracy, which is on par with Gemini-1.5-Pro.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This shows that open-weights models, at least those with 70 billion parameters or more, are competitive in terms of astronomical Q&amp;A performance. </a:t>
            </a:r>
            <a:endParaRPr/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2fa09e038ec_5_6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a09e038ec_5_9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fa09e038ec_5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2fa09e038ec_5_9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a3ce360f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g2fa3ce360fe_0_21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fa3ce360fe_0_21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a3ce360f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g2fa3ce360fe_0_0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fa3ce360fe_0_0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a4987242f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30a4987242f_0_8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0a4987242f_0_8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a53c747c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30a53c747c5_0_0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0a53c747c5_0_0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a4987242f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30a4987242f_0_41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0a4987242f_0_41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a4987242f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30a4987242f_0_21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0a4987242f_0_21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a4987242f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g30a4987242f_0_29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0a4987242f_0_29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4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2" name="Google Shape;82;p4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4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fa09e038ec_5_15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2fa09e038ec_5_1544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5" name="Google Shape;35;g2fa09e038ec_5_1544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6" name="Google Shape;36;g2fa09e038ec_5_15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itle and Content">
  <p:cSld name="*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fa09e038ec_5_308"/>
          <p:cNvSpPr txBox="1"/>
          <p:nvPr>
            <p:ph type="title"/>
          </p:nvPr>
        </p:nvSpPr>
        <p:spPr>
          <a:xfrm>
            <a:off x="609601" y="477837"/>
            <a:ext cx="111639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3700"/>
              <a:buFont typeface="Arial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2fa09e038ec_5_308"/>
          <p:cNvSpPr txBox="1"/>
          <p:nvPr>
            <p:ph idx="1" type="body"/>
          </p:nvPr>
        </p:nvSpPr>
        <p:spPr>
          <a:xfrm>
            <a:off x="609601" y="1877795"/>
            <a:ext cx="11163900" cy="4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40" name="Google Shape;40;g2fa09e038ec_5_308"/>
          <p:cNvSpPr txBox="1"/>
          <p:nvPr>
            <p:ph idx="2" type="body"/>
          </p:nvPr>
        </p:nvSpPr>
        <p:spPr>
          <a:xfrm>
            <a:off x="609601" y="1346549"/>
            <a:ext cx="11163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b="1" sz="2700">
                <a:solidFill>
                  <a:schemeClr val="accent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41" name="Google Shape;41;g2fa09e038ec_5_308"/>
          <p:cNvSpPr txBox="1"/>
          <p:nvPr>
            <p:ph idx="12" type="sldNum"/>
          </p:nvPr>
        </p:nvSpPr>
        <p:spPr>
          <a:xfrm>
            <a:off x="5791200" y="6473709"/>
            <a:ext cx="6096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09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30118" y="6356350"/>
            <a:ext cx="1247364" cy="43657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170"/>
            <a:ext cx="12191999" cy="687117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>
            <p:ph type="ctrTitle"/>
          </p:nvPr>
        </p:nvSpPr>
        <p:spPr>
          <a:xfrm>
            <a:off x="1066800" y="1132123"/>
            <a:ext cx="10058400" cy="880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</a:pPr>
            <a:r>
              <a:rPr lang="en-US" sz="5200">
                <a:solidFill>
                  <a:schemeClr val="lt1"/>
                </a:solidFill>
              </a:rPr>
              <a:t>Difficulty and Way Forward</a:t>
            </a:r>
            <a:endParaRPr/>
          </a:p>
        </p:txBody>
      </p:sp>
      <p:sp>
        <p:nvSpPr>
          <p:cNvPr id="112" name="Google Shape;112;p1"/>
          <p:cNvSpPr txBox="1"/>
          <p:nvPr>
            <p:ph idx="1" type="subTitle"/>
          </p:nvPr>
        </p:nvSpPr>
        <p:spPr>
          <a:xfrm>
            <a:off x="1006700" y="3342205"/>
            <a:ext cx="10058400" cy="880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n-US" sz="2200">
                <a:solidFill>
                  <a:srgbClr val="FFFFFF"/>
                </a:solidFill>
              </a:rPr>
              <a:t>Franck Cappello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n-US" sz="2200">
                <a:solidFill>
                  <a:srgbClr val="FFFFFF"/>
                </a:solidFill>
              </a:rPr>
              <a:t>Argonne National Laboratory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31325" y="215746"/>
            <a:ext cx="11030095" cy="67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What O1 “difficulty” should we consider?</a:t>
            </a:r>
            <a:endParaRPr b="0" sz="4400" strike="noStrike"/>
          </a:p>
        </p:txBody>
      </p:sp>
      <p:sp>
        <p:nvSpPr>
          <p:cNvPr id="200" name="Google Shape;200;p22"/>
          <p:cNvSpPr txBox="1"/>
          <p:nvPr/>
        </p:nvSpPr>
        <p:spPr>
          <a:xfrm>
            <a:off x="396909" y="785051"/>
            <a:ext cx="11615400" cy="59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Complexity of Concepts</a:t>
            </a:r>
            <a:r>
              <a:rPr lang="en-US" sz="1100">
                <a:solidFill>
                  <a:schemeClr val="dk1"/>
                </a:solidFill>
              </a:rPr>
              <a:t>: Questions that involve </a:t>
            </a:r>
            <a:r>
              <a:rPr lang="en-US" sz="1100">
                <a:solidFill>
                  <a:srgbClr val="1155CC"/>
                </a:solidFill>
              </a:rPr>
              <a:t>advanced or abstract concepts</a:t>
            </a:r>
            <a:r>
              <a:rPr lang="en-US" sz="1100">
                <a:solidFill>
                  <a:schemeClr val="dk1"/>
                </a:solidFill>
              </a:rPr>
              <a:t> requiring deep understanding can be more difficult. </a:t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>
                <a:solidFill>
                  <a:schemeClr val="dk1"/>
                </a:solidFill>
              </a:rPr>
              <a:t>		For example, solving a calculus problem involving multiple integrals is more complex than a basic arithmetic question.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Cognitive Demand</a:t>
            </a:r>
            <a:r>
              <a:rPr lang="en-US" sz="1100">
                <a:solidFill>
                  <a:schemeClr val="dk1"/>
                </a:solidFill>
              </a:rPr>
              <a:t>: Higher-order thinking skills—such as analysis, synthesis, and evaluation—make questions more challenging. </a:t>
            </a:r>
            <a:endParaRPr sz="11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155CC"/>
                </a:solidFill>
              </a:rPr>
              <a:t>Bloom's Taxonomy</a:t>
            </a:r>
            <a:r>
              <a:rPr lang="en-US" sz="1100">
                <a:solidFill>
                  <a:schemeClr val="dk1"/>
                </a:solidFill>
              </a:rPr>
              <a:t> categorizes these skills and helps in understanding the cognitive demand required.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Prior Knowledge Requirements</a:t>
            </a:r>
            <a:r>
              <a:rPr lang="en-US" sz="1100">
                <a:solidFill>
                  <a:schemeClr val="dk1"/>
                </a:solidFill>
              </a:rPr>
              <a:t>: If a question assumes </a:t>
            </a:r>
            <a:r>
              <a:rPr lang="en-US" sz="1100">
                <a:solidFill>
                  <a:srgbClr val="1155CC"/>
                </a:solidFill>
              </a:rPr>
              <a:t>knowledge of certain facts, theories, or methodologies</a:t>
            </a:r>
            <a:r>
              <a:rPr lang="en-US" sz="1100">
                <a:solidFill>
                  <a:schemeClr val="dk1"/>
                </a:solidFill>
              </a:rPr>
              <a:t> that the individual lacks, it becomes more difficult. 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 strike="sngStrike">
                <a:solidFill>
                  <a:srgbClr val="FF0000"/>
                </a:solidFill>
              </a:rPr>
              <a:t>Ambiguity and Clarity</a:t>
            </a:r>
            <a:r>
              <a:rPr lang="en-US" sz="1100">
                <a:solidFill>
                  <a:srgbClr val="FF0000"/>
                </a:solidFill>
              </a:rPr>
              <a:t>: </a:t>
            </a:r>
            <a:r>
              <a:rPr lang="en-US" sz="1100">
                <a:solidFill>
                  <a:schemeClr val="dk1"/>
                </a:solidFill>
              </a:rPr>
              <a:t>Questions that are poorly worded, ambiguous, or contain confusing syntax can increase difficulty because they require additional effort to interpret.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Problem-Solving Steps Required</a:t>
            </a:r>
            <a:r>
              <a:rPr lang="en-US" sz="1100">
                <a:solidFill>
                  <a:schemeClr val="dk1"/>
                </a:solidFill>
              </a:rPr>
              <a:t>: Multi-step problems that </a:t>
            </a:r>
            <a:r>
              <a:rPr lang="en-US" sz="1100">
                <a:solidFill>
                  <a:srgbClr val="1155CC"/>
                </a:solidFill>
              </a:rPr>
              <a:t>require a sequence of operations or the application of multiple concepts</a:t>
            </a:r>
            <a:endParaRPr sz="1100">
              <a:solidFill>
                <a:srgbClr val="1155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Time Constraints/computation complexity</a:t>
            </a:r>
            <a:r>
              <a:rPr lang="en-US" sz="1100">
                <a:solidFill>
                  <a:srgbClr val="9900FF"/>
                </a:solidFill>
              </a:rPr>
              <a:t>:</a:t>
            </a:r>
            <a:r>
              <a:rPr lang="en-US" sz="1100">
                <a:solidFill>
                  <a:schemeClr val="dk1"/>
                </a:solidFill>
              </a:rPr>
              <a:t> Limited time to answer a question can increase its difficulty by adding pressure, which may hinder cognitive processing.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Familiarity and Context</a:t>
            </a:r>
            <a:r>
              <a:rPr lang="en-US" sz="1100">
                <a:solidFill>
                  <a:schemeClr val="dk1"/>
                </a:solidFill>
              </a:rPr>
              <a:t>: Questions set in an </a:t>
            </a:r>
            <a:r>
              <a:rPr lang="en-US" sz="1100">
                <a:solidFill>
                  <a:srgbClr val="1155CC"/>
                </a:solidFill>
              </a:rPr>
              <a:t>unfamiliar context </a:t>
            </a:r>
            <a:r>
              <a:rPr lang="en-US" sz="1100">
                <a:solidFill>
                  <a:schemeClr val="dk1"/>
                </a:solidFill>
              </a:rPr>
              <a:t>or those that require application of knowledge in a new way can be more challenging.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Distraction (confusing) Elements</a:t>
            </a:r>
            <a:r>
              <a:rPr lang="en-US" sz="1100">
                <a:solidFill>
                  <a:schemeClr val="dk1"/>
                </a:solidFill>
              </a:rPr>
              <a:t>: The inclusion of irrelevant information or distractors can complicate the problem-solving process, making the question more difficult.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rgbClr val="FF0000"/>
                </a:solidFill>
              </a:rPr>
              <a:t>Language and Terminology</a:t>
            </a:r>
            <a:r>
              <a:rPr lang="en-US" sz="1100">
                <a:solidFill>
                  <a:schemeClr val="dk1"/>
                </a:solidFill>
              </a:rPr>
              <a:t>: The use of complex language, specialized jargon, or unfamiliar terminology can increase difficulty, 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rgbClr val="FF0000"/>
                </a:solidFill>
              </a:rPr>
              <a:t>Emotional and Psychological Factors</a:t>
            </a:r>
            <a:r>
              <a:rPr lang="en-US" sz="1100">
                <a:solidFill>
                  <a:srgbClr val="FF0000"/>
                </a:solidFill>
              </a:rPr>
              <a:t>:</a:t>
            </a:r>
            <a:r>
              <a:rPr lang="en-US" sz="1100">
                <a:solidFill>
                  <a:schemeClr val="dk1"/>
                </a:solidFill>
              </a:rPr>
              <a:t> Anxiety, lack of confidence, or stress can make a question seem more difficult, affecting performance.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Interdisciplinary Requirements</a:t>
            </a:r>
            <a:r>
              <a:rPr lang="en-US" sz="1100">
                <a:solidFill>
                  <a:schemeClr val="dk1"/>
                </a:solidFill>
              </a:rPr>
              <a:t>: Questions that require </a:t>
            </a:r>
            <a:r>
              <a:rPr lang="en-US" sz="1100">
                <a:solidFill>
                  <a:srgbClr val="1155CC"/>
                </a:solidFill>
              </a:rPr>
              <a:t>integrating knowledge from different fields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Novelty and Originality</a:t>
            </a:r>
            <a:r>
              <a:rPr lang="en-US" sz="1100">
                <a:solidFill>
                  <a:schemeClr val="dk1"/>
                </a:solidFill>
              </a:rPr>
              <a:t>: Unique or novel problems that the individual </a:t>
            </a:r>
            <a:r>
              <a:rPr lang="en-US" sz="1100">
                <a:solidFill>
                  <a:srgbClr val="1155CC"/>
                </a:solidFill>
              </a:rPr>
              <a:t>has not encountered before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rgbClr val="9900FF"/>
                </a:solidFill>
              </a:rPr>
              <a:t>Open-Endedness (terminilogy, </a:t>
            </a:r>
            <a:r>
              <a:rPr b="1" lang="en-US" sz="1100">
                <a:solidFill>
                  <a:srgbClr val="9900FF"/>
                </a:solidFill>
              </a:rPr>
              <a:t>Ambiguity and Clarity,Cultural and Contextual Biases)</a:t>
            </a:r>
            <a:r>
              <a:rPr lang="en-US" sz="1100">
                <a:solidFill>
                  <a:schemeClr val="dk1"/>
                </a:solidFill>
              </a:rPr>
              <a:t>: Questions that allow for </a:t>
            </a:r>
            <a:r>
              <a:rPr lang="en-US" sz="1100">
                <a:solidFill>
                  <a:srgbClr val="1155CC"/>
                </a:solidFill>
              </a:rPr>
              <a:t>multiple correct answers or require critical thinking</a:t>
            </a:r>
            <a:r>
              <a:rPr lang="en-US" sz="1100">
                <a:solidFill>
                  <a:schemeClr val="dk1"/>
                </a:solidFill>
              </a:rPr>
              <a:t> to form an argument or opinion.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 strike="sngStrike">
                <a:solidFill>
                  <a:srgbClr val="FF0000"/>
                </a:solidFill>
              </a:rPr>
              <a:t>Cultural and Contextual Biases</a:t>
            </a:r>
            <a:r>
              <a:rPr lang="en-US" sz="1100">
                <a:solidFill>
                  <a:srgbClr val="FF0000"/>
                </a:solidFill>
              </a:rPr>
              <a:t>:</a:t>
            </a:r>
            <a:r>
              <a:rPr lang="en-US" sz="1100">
                <a:solidFill>
                  <a:schemeClr val="dk1"/>
                </a:solidFill>
              </a:rPr>
              <a:t> Questions that assume certain cultural knowledge or perspectives can be more difficult for individuals from different backgrounds.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Complex Instructions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155CC"/>
                </a:solidFill>
              </a:rPr>
              <a:t>Multi-layered instructions or conditional requirements</a:t>
            </a:r>
            <a:r>
              <a:rPr lang="en-US" sz="1100">
                <a:solidFill>
                  <a:schemeClr val="dk1"/>
                </a:solidFill>
              </a:rPr>
              <a:t> within a question can increase its complexity.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a09e038ec_0_0"/>
          <p:cNvSpPr txBox="1"/>
          <p:nvPr>
            <p:ph type="title"/>
          </p:nvPr>
        </p:nvSpPr>
        <p:spPr>
          <a:xfrm>
            <a:off x="331325" y="215750"/>
            <a:ext cx="11722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How O1 would generate increasingly difficult questions</a:t>
            </a:r>
            <a:endParaRPr b="0" sz="4400" strike="noStrike"/>
          </a:p>
        </p:txBody>
      </p:sp>
      <p:sp>
        <p:nvSpPr>
          <p:cNvPr id="207" name="Google Shape;207;g2fa09e038ec_0_0"/>
          <p:cNvSpPr txBox="1"/>
          <p:nvPr/>
        </p:nvSpPr>
        <p:spPr>
          <a:xfrm>
            <a:off x="438309" y="895426"/>
            <a:ext cx="11615400" cy="58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Establish a Baseline with Simple Questions</a:t>
            </a:r>
            <a:endParaRPr b="1" sz="1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Begin with Basics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Start by assessing foundational knowledge to ensure learners have the necessary groundwork.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geography class, begin by asking, "What is the capital of France?"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Incrementally </a:t>
            </a:r>
            <a:r>
              <a:rPr b="1" lang="en-US" sz="1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Increase Conceptual Complexity → </a:t>
            </a:r>
            <a:r>
              <a:rPr b="1" lang="en-US" sz="13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How we do that </a:t>
            </a:r>
            <a:r>
              <a:rPr b="1" lang="en-US" sz="13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incrementally</a:t>
            </a:r>
            <a:r>
              <a:rPr b="1" lang="en-US" sz="13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 (what is conceptual complexity)?</a:t>
            </a:r>
            <a:endParaRPr b="1" sz="13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Advanced Concepts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Gradually incorporate more complex ideas that build on earlier material.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 to "Explain how France's geography has influenced its economic development."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Elevate Cognitive Demand </a:t>
            </a: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lang="en-US" sz="13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How we do that incrementally? </a:t>
            </a:r>
            <a:endParaRPr b="1" sz="13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Engage Higher-Order Thinking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Shift from recall to application, analysis, synthesis, and evaluation.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Ask, "Evaluate the impact of the European Union on France's national policies."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Multi-Step Problem Solving → </a:t>
            </a:r>
            <a:r>
              <a:rPr b="1" lang="en-US" sz="13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How we do that incrementally?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Procedures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Require multiple operations or sequential reasoning to arrive at an answer.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math, move from solving a single equation to tackling a system of equations.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Incorporate Ambiguity and Open-Endedness</a:t>
            </a:r>
            <a:endParaRPr b="1" sz="1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Defined Parameters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Present scenarios that require interpretation or have multiple valid answers.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Pose, "What strategies could France adopt to address climate change, and what might be the potential impacts?"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Scaffolding and Guidance </a:t>
            </a: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lang="en-US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Reduce prompt engineering, reduce number of prompts?</a:t>
            </a:r>
            <a:endParaRPr b="1" sz="13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Encourage Independence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Gradually remove hints and supports provided in earlier questions.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providing a formula to solve a physics problem, progress to asking students to derive the formula themselves.</a:t>
            </a:r>
            <a:endParaRPr b="1" sz="1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a4987242f_0_2"/>
          <p:cNvSpPr txBox="1"/>
          <p:nvPr>
            <p:ph type="title"/>
          </p:nvPr>
        </p:nvSpPr>
        <p:spPr>
          <a:xfrm>
            <a:off x="331325" y="215750"/>
            <a:ext cx="11722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How O1 would generate increasingly difficult questions</a:t>
            </a:r>
            <a:endParaRPr b="0" sz="4400" strike="noStrike"/>
          </a:p>
        </p:txBody>
      </p:sp>
      <p:sp>
        <p:nvSpPr>
          <p:cNvPr id="214" name="Google Shape;214;g30a4987242f_0_2"/>
          <p:cNvSpPr txBox="1"/>
          <p:nvPr/>
        </p:nvSpPr>
        <p:spPr>
          <a:xfrm>
            <a:off x="438309" y="895426"/>
            <a:ext cx="11615400" cy="58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Novel Contexts and Applications → </a:t>
            </a:r>
            <a:r>
              <a:rPr b="1" lang="en-US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Ask out of distribution questions (but how to do it incrementally?)</a:t>
            </a:r>
            <a:endParaRPr b="1" sz="13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Unfamiliar Situations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Challenge learners to apply knowledge in new or hypothetical scenarios.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"How would France's economy be affected if it were geographically isolated from the rest of Europe?"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 Interdisciplinary Elements   → </a:t>
            </a:r>
            <a:r>
              <a:rPr b="1" lang="en-US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Ask questions requiring knowledge in  multiple scientific domains (but how to do it incrementally?)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Cross-Subject Challenges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Combine concepts from different fields to solve a problem.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"Analyze the cultural impact of French art on global society using principles from sociology and history."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Prior Knowledge Requirements → </a:t>
            </a:r>
            <a:r>
              <a:rPr b="1" lang="en-US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Scaffolding and Guidance → </a:t>
            </a:r>
            <a:r>
              <a:rPr b="1" lang="en-US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Reduce prompt engineering, reduce number of prompts?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Assumed Understanding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Expect familiarity with previous material without explicit reminders.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advanced chemistry, ask about reaction mechanisms that require knowledge of prior chapters.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Add Distractors or Irrelevant Information </a:t>
            </a:r>
            <a:endParaRPr b="1" sz="1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 Critical Thinking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Include extraneous details that require discernment to filter out.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word problem, include unnecessary numerical data to test analytical skills.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Demand Precision and Depth → </a:t>
            </a:r>
            <a:r>
              <a:rPr b="1" lang="en-US" sz="13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How to do that incrementally?</a:t>
            </a:r>
            <a:endParaRPr b="1" sz="13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Exactness Required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Require detailed explanations, proofs, or justifications.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"Prove the Pythagorean theorem using geometric principles."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Incorporate Time Constraints</a:t>
            </a:r>
            <a:endParaRPr b="1" sz="1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Pressure Handling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Introduce time limits to solve problems, increasing the challenge.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 complex puzzle to solve within a set timeframe.</a:t>
            </a:r>
            <a:endParaRPr b="1" sz="2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a4987242f_0_15"/>
          <p:cNvSpPr txBox="1"/>
          <p:nvPr>
            <p:ph type="title"/>
          </p:nvPr>
        </p:nvSpPr>
        <p:spPr>
          <a:xfrm>
            <a:off x="331325" y="215750"/>
            <a:ext cx="11722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How O1 would generate increasingly difficult questions</a:t>
            </a:r>
            <a:endParaRPr b="0" sz="4400" strike="noStrike"/>
          </a:p>
        </p:txBody>
      </p:sp>
      <p:sp>
        <p:nvSpPr>
          <p:cNvPr id="221" name="Google Shape;221;g30a4987242f_0_15"/>
          <p:cNvSpPr txBox="1"/>
          <p:nvPr/>
        </p:nvSpPr>
        <p:spPr>
          <a:xfrm>
            <a:off x="438309" y="895426"/>
            <a:ext cx="116154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 Advanced Terminology and Language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Specialized Vocabulary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Utilize subject-specific jargon that requires higher comprehension.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"Discuss the implications of quantum entanglement on classical theories of physics."</a:t>
            </a:r>
            <a:endParaRPr i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Elevate Language Complexity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Sophisticated Syntax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Use complex sentence structures and advanced linguistic features.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language arts, analyze a passage with archaic language or complex metaphors.</a:t>
            </a:r>
            <a:endParaRPr i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Incorporate Cultural and Contextual Nuances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Broaden Perspectives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Present questions that require understanding of cultural contexts or biases.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"How do differing cultural attitudes towards education affect international collaboration in scientific research?"</a:t>
            </a:r>
            <a:endParaRPr b="1"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a4987242f_0_53"/>
          <p:cNvSpPr txBox="1"/>
          <p:nvPr>
            <p:ph type="title"/>
          </p:nvPr>
        </p:nvSpPr>
        <p:spPr>
          <a:xfrm>
            <a:off x="331325" y="215750"/>
            <a:ext cx="11722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Way forward?</a:t>
            </a:r>
            <a:endParaRPr b="0" sz="4400" strike="noStrike"/>
          </a:p>
        </p:txBody>
      </p:sp>
      <p:sp>
        <p:nvSpPr>
          <p:cNvPr id="228" name="Google Shape;228;g30a4987242f_0_53"/>
          <p:cNvSpPr txBox="1"/>
          <p:nvPr/>
        </p:nvSpPr>
        <p:spPr>
          <a:xfrm>
            <a:off x="438434" y="1185201"/>
            <a:ext cx="11615400" cy="3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this definition of difficulty (mix of O1 + Bloom) appropriate for what we want?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(What’s missing, what’s not needed?)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 increase “difficult” incrementally?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direction: SkillMix like approach, Continual Learning as the framework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BSC (Javier)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HPE (Suparna)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ANL (Dario, Neil, Murat)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Fermi Lab (Hayden)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a3ce360fe_0_53"/>
          <p:cNvSpPr txBox="1"/>
          <p:nvPr>
            <p:ph type="title"/>
          </p:nvPr>
        </p:nvSpPr>
        <p:spPr>
          <a:xfrm>
            <a:off x="288300" y="73500"/>
            <a:ext cx="11722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Roadmapping 10 min.</a:t>
            </a:r>
            <a:endParaRPr b="0" sz="4400" strike="noStrike"/>
          </a:p>
        </p:txBody>
      </p:sp>
      <p:sp>
        <p:nvSpPr>
          <p:cNvPr id="235" name="Google Shape;235;g2fa3ce360fe_0_53"/>
          <p:cNvSpPr txBox="1"/>
          <p:nvPr/>
        </p:nvSpPr>
        <p:spPr>
          <a:xfrm>
            <a:off x="288300" y="753300"/>
            <a:ext cx="11801400" cy="61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Horizontal: Overall eval strategy: Q&amp;As (MCQs, Open response, etc.)+ Lab style experiments + In the wild (with human feedback and scoring) + interaction with tools (compiler, theorem prover, physical instrument, numerical simulations, symbolic maths, function calling) +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safety + Red teaming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Multi-stages analysis, Multi-step evaluation (when solving a problem), Inference time, Resource/data efficient evaluation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Importance of MCQ: building trust and tool for diagnosis (cognitive deficiencies)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MCQs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Proxi Benchmark (Bio, High Explosive) → collaboration (include in our benchmark)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as much as possible the validation of MCQs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assisted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generation?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 generation/validation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 the automatically generated MCQs with Manual MCQs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 difficulty in incremental increase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 tune expert models with manual MCQs (questions and responses) to generate automatic MCQs.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of open response (Skills, Safety)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based method (CheckEmbed, which layer, other labs), UQ method for hallucination detection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Improving the attack prompts/directions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collaboration to define criteria and levels in each criterion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a3ce360fe_0_65"/>
          <p:cNvSpPr txBox="1"/>
          <p:nvPr>
            <p:ph type="title"/>
          </p:nvPr>
        </p:nvSpPr>
        <p:spPr>
          <a:xfrm>
            <a:off x="331325" y="215750"/>
            <a:ext cx="11722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International Structure for Eval of AI4S</a:t>
            </a:r>
            <a:endParaRPr b="0" sz="4400" strike="noStrike"/>
          </a:p>
        </p:txBody>
      </p:sp>
      <p:sp>
        <p:nvSpPr>
          <p:cNvPr id="242" name="Google Shape;242;g2fa3ce360fe_0_65"/>
          <p:cNvSpPr txBox="1"/>
          <p:nvPr/>
        </p:nvSpPr>
        <p:spPr>
          <a:xfrm>
            <a:off x="384875" y="1005826"/>
            <a:ext cx="11615400" cy="5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charter and review potential members for an international structure similar to what has been done for large-scale science projects, with co-chairs and representation from multiple scientific domains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of the structures: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Define/review recommended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tests, procedures to eval AI for science (AI assistant)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Promote the development of tests, benchmarks, assessment methods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Promote the review of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tests, benchmarks, assessment methods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at existing charters/structures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IESP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MPI?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initial members: Argonne, Riken?, BSC?  (EU is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interested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a09e038ec_0_6"/>
          <p:cNvSpPr txBox="1"/>
          <p:nvPr>
            <p:ph type="title"/>
          </p:nvPr>
        </p:nvSpPr>
        <p:spPr>
          <a:xfrm>
            <a:off x="331325" y="215746"/>
            <a:ext cx="1103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Research directions</a:t>
            </a:r>
            <a:r>
              <a:rPr b="0" lang="en-US" sz="4400" strike="noStrike">
                <a:solidFill>
                  <a:srgbClr val="0070C0"/>
                </a:solidFill>
              </a:rPr>
              <a:t>: </a:t>
            </a:r>
            <a:r>
              <a:rPr lang="en-US"/>
              <a:t>AuroraGPT Approach</a:t>
            </a:r>
            <a:endParaRPr b="0" sz="4400" strike="noStrike"/>
          </a:p>
        </p:txBody>
      </p:sp>
      <p:sp>
        <p:nvSpPr>
          <p:cNvPr id="249" name="Google Shape;249;g2fa09e038ec_0_6"/>
          <p:cNvSpPr txBox="1"/>
          <p:nvPr/>
        </p:nvSpPr>
        <p:spPr>
          <a:xfrm>
            <a:off x="514509" y="895426"/>
            <a:ext cx="11615400" cy="4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Manual Question generation/evaluation</a:t>
            </a:r>
            <a:endParaRPr b="1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for convince researchers to write (difficulty level)/evaluate (3 evaluations per question) MCQs. → </a:t>
            </a:r>
            <a:r>
              <a:rPr b="0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Reduce as much as possible the # of reviews per MCQ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Automatic Question generation/evaluation</a:t>
            </a:r>
            <a:endParaRPr b="1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generate MCQs or open ended questions that are difficult enough → </a:t>
            </a:r>
            <a:r>
              <a:rPr b="0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generate from collection of papers, surveys, books. Prompt engineering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 as a judge for evaluation → </a:t>
            </a:r>
            <a:r>
              <a:rPr b="0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Prompt engineering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i="0" lang="en-US" sz="2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Lab style experiments</a:t>
            </a:r>
            <a:endParaRPr b="1" i="0" sz="20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scale (several hours per experiments) → </a:t>
            </a:r>
            <a:r>
              <a:rPr b="0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how to automate analysis and prompt generation → Alpha Go 0 approach (LLM challenging another LLM)? 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i="0" lang="en-US" sz="2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 the wild</a:t>
            </a:r>
            <a:endParaRPr b="1" i="0" sz="20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Legal aspect (may be considered human subject research), Identify existing weak and strong scientific skills, and model safety → </a:t>
            </a:r>
            <a:r>
              <a:rPr b="0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Statistical analysis.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a09e038ec_5_1242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did we do</a:t>
            </a:r>
            <a:endParaRPr/>
          </a:p>
        </p:txBody>
      </p:sp>
      <p:sp>
        <p:nvSpPr>
          <p:cNvPr id="255" name="Google Shape;255;g2fa09e038ec_5_1242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Goal: Produce a Validated Graduate-Level Science Benchmark for Evaluation of Foundation Model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Activity 1: Generate Scientific Questions at a Graduate Level from Scientific Papers</a:t>
            </a:r>
            <a:endParaRPr/>
          </a:p>
          <a:p>
            <a:pPr indent="-4191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Argonne Students</a:t>
            </a:r>
            <a:endParaRPr/>
          </a:p>
          <a:p>
            <a:pPr indent="-4191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Argonne Staff Members</a:t>
            </a:r>
            <a:endParaRPr/>
          </a:p>
          <a:p>
            <a:pPr indent="-4191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Advanced AI Models (e.g. GPT4, Gemini)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Activity 2: Validate the Quality of Scientific Questions Generated</a:t>
            </a:r>
            <a:endParaRPr/>
          </a:p>
          <a:p>
            <a:pPr indent="-4191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Argonne Students</a:t>
            </a:r>
            <a:endParaRPr/>
          </a:p>
          <a:p>
            <a:pPr indent="-4191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Argonne Staff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a09e038ec_5_12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How Many Questions Did we Generate?</a:t>
            </a:r>
            <a:endParaRPr/>
          </a:p>
        </p:txBody>
      </p:sp>
      <p:sp>
        <p:nvSpPr>
          <p:cNvPr id="261" name="Google Shape;261;g2fa09e038ec_5_124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5450" lvl="0" marL="609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Between AI, Students, and Staff, we have generated about 980 questions so far in total.</a:t>
            </a:r>
            <a:endParaRPr/>
          </a:p>
          <a:p>
            <a:pPr indent="-42545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In the same time, we have generated about 605 reviews</a:t>
            </a:r>
            <a:endParaRPr/>
          </a:p>
          <a:p>
            <a:pPr indent="-42545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We have about 6 “Leaders” senior staff, we exclude them most of the time due to lack of  data</a:t>
            </a:r>
            <a:endParaRPr/>
          </a:p>
        </p:txBody>
      </p:sp>
      <p:sp>
        <p:nvSpPr>
          <p:cNvPr id="262" name="Google Shape;262;g2fa09e038ec_5_124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263" name="Google Shape;263;g2fa09e038ec_5_1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3200" y="2036500"/>
            <a:ext cx="5333200" cy="355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a4987242f_0_35"/>
          <p:cNvSpPr txBox="1"/>
          <p:nvPr>
            <p:ph type="title"/>
          </p:nvPr>
        </p:nvSpPr>
        <p:spPr>
          <a:xfrm>
            <a:off x="331325" y="215746"/>
            <a:ext cx="1103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Why difficulty matters?</a:t>
            </a:r>
            <a:endParaRPr b="0" sz="4400" strike="noStrike"/>
          </a:p>
        </p:txBody>
      </p:sp>
      <p:pic>
        <p:nvPicPr>
          <p:cNvPr id="119" name="Google Shape;119;g30a4987242f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75" y="2748257"/>
            <a:ext cx="5715724" cy="38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0a4987242f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200" y="2748250"/>
            <a:ext cx="4830042" cy="38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0a4987242f_0_35"/>
          <p:cNvSpPr txBox="1"/>
          <p:nvPr/>
        </p:nvSpPr>
        <p:spPr>
          <a:xfrm>
            <a:off x="331325" y="1076325"/>
            <a:ext cx="58938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OpenAI </a:t>
            </a:r>
            <a:r>
              <a:rPr b="1" lang="en-US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O1 obtained 78% accuracy on GPQA</a:t>
            </a:r>
            <a:endParaRPr b="1" sz="21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diamond</a:t>
            </a:r>
            <a:r>
              <a:rPr lang="en-US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(Exceed human scholars on this benchmark: &lt;70%)</a:t>
            </a:r>
            <a:endParaRPr sz="21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30a4987242f_0_35"/>
          <p:cNvSpPr txBox="1"/>
          <p:nvPr/>
        </p:nvSpPr>
        <p:spPr>
          <a:xfrm>
            <a:off x="6748125" y="1120050"/>
            <a:ext cx="5176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Google AlphaProof and AphaGeometry 2 reach </a:t>
            </a: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silver medal level</a:t>
            </a: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on International Mathematics Olympiad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a09e038ec_5_12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Does Author Stage of Career Matter for Question Quality?</a:t>
            </a:r>
            <a:endParaRPr/>
          </a:p>
        </p:txBody>
      </p:sp>
      <p:sp>
        <p:nvSpPr>
          <p:cNvPr id="269" name="Google Shape;269;g2fa09e038ec_5_1254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5450" lvl="0" marL="609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Students and Staff produce questions that are accepted at roughly the same rate</a:t>
            </a:r>
            <a:endParaRPr/>
          </a:p>
          <a:p>
            <a:pPr indent="-42545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AI generated questions tend to be accepted 14 %points less often.</a:t>
            </a:r>
            <a:endParaRPr/>
          </a:p>
          <a:p>
            <a:pPr indent="-406400" lvl="1" marL="1219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There are possible improvements we could implement to the question generation method</a:t>
            </a:r>
            <a:endParaRPr/>
          </a:p>
        </p:txBody>
      </p:sp>
      <p:pic>
        <p:nvPicPr>
          <p:cNvPr id="270" name="Google Shape;270;g2fa09e038ec_5_1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1333" y="1741917"/>
            <a:ext cx="6216935" cy="414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a09e038ec_5_12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Does Reviewer Career Stage Effect Reviews?</a:t>
            </a:r>
            <a:endParaRPr/>
          </a:p>
        </p:txBody>
      </p:sp>
      <p:sp>
        <p:nvSpPr>
          <p:cNvPr id="276" name="Google Shape;276;g2fa09e038ec_5_1260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5450" lvl="0" marL="609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Both Early Career, Mid Career Staff, and Students have very similar acceptance rates</a:t>
            </a:r>
            <a:endParaRPr/>
          </a:p>
          <a:p>
            <a:pPr indent="-42545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This suggests our rubric is likely doing a good job</a:t>
            </a:r>
            <a:endParaRPr/>
          </a:p>
          <a:p>
            <a:pPr indent="-42545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This also means we don’t have to always get senior folks to review, we can use students and junior staff.</a:t>
            </a:r>
            <a:endParaRPr/>
          </a:p>
        </p:txBody>
      </p:sp>
      <p:sp>
        <p:nvSpPr>
          <p:cNvPr id="277" name="Google Shape;277;g2fa09e038ec_5_1260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278" name="Google Shape;278;g2fa09e038ec_5_1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2200" y="1782500"/>
            <a:ext cx="6095201" cy="406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a09e038ec_5_1549"/>
          <p:cNvSpPr txBox="1"/>
          <p:nvPr>
            <p:ph type="title"/>
          </p:nvPr>
        </p:nvSpPr>
        <p:spPr>
          <a:xfrm>
            <a:off x="415600" y="-11783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Detailed Score Breakdown</a:t>
            </a:r>
            <a:endParaRPr/>
          </a:p>
        </p:txBody>
      </p:sp>
      <p:sp>
        <p:nvSpPr>
          <p:cNvPr id="284" name="Google Shape;284;g2fa09e038ec_5_1549"/>
          <p:cNvSpPr txBox="1"/>
          <p:nvPr>
            <p:ph idx="1" type="body"/>
          </p:nvPr>
        </p:nvSpPr>
        <p:spPr>
          <a:xfrm>
            <a:off x="554133" y="2048844"/>
            <a:ext cx="71109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85" name="Google Shape;285;g2fa09e038ec_5_1549"/>
          <p:cNvSpPr txBox="1"/>
          <p:nvPr>
            <p:ph idx="2" type="body"/>
          </p:nvPr>
        </p:nvSpPr>
        <p:spPr>
          <a:xfrm>
            <a:off x="8590933" y="2048844"/>
            <a:ext cx="71109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286" name="Google Shape;286;g2fa09e038ec_5_1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00" y="593367"/>
            <a:ext cx="10345968" cy="58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g2fa09e038ec_5_1549"/>
          <p:cNvCxnSpPr/>
          <p:nvPr/>
        </p:nvCxnSpPr>
        <p:spPr>
          <a:xfrm>
            <a:off x="6887167" y="1044733"/>
            <a:ext cx="30300" cy="205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8" name="Google Shape;288;g2fa09e038ec_5_1549"/>
          <p:cNvSpPr txBox="1"/>
          <p:nvPr/>
        </p:nvSpPr>
        <p:spPr>
          <a:xfrm>
            <a:off x="6745167" y="81133"/>
            <a:ext cx="4929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rPr>
              <a:t>However, AI really struggles to make hard questions</a:t>
            </a:r>
            <a:endParaRPr b="0" i="0" sz="2400" u="none" cap="none" strike="noStrike">
              <a:solidFill>
                <a:srgbClr val="23242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a09e038ec_5_1835"/>
          <p:cNvSpPr txBox="1"/>
          <p:nvPr>
            <p:ph type="title"/>
          </p:nvPr>
        </p:nvSpPr>
        <p:spPr>
          <a:xfrm>
            <a:off x="415600" y="-11783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Detailed Score Breakdown</a:t>
            </a:r>
            <a:endParaRPr/>
          </a:p>
        </p:txBody>
      </p:sp>
      <p:sp>
        <p:nvSpPr>
          <p:cNvPr id="294" name="Google Shape;294;g2fa09e038ec_5_1835"/>
          <p:cNvSpPr txBox="1"/>
          <p:nvPr>
            <p:ph idx="1" type="body"/>
          </p:nvPr>
        </p:nvSpPr>
        <p:spPr>
          <a:xfrm>
            <a:off x="554133" y="2048844"/>
            <a:ext cx="71109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95" name="Google Shape;295;g2fa09e038ec_5_1835"/>
          <p:cNvSpPr txBox="1"/>
          <p:nvPr>
            <p:ph idx="2" type="body"/>
          </p:nvPr>
        </p:nvSpPr>
        <p:spPr>
          <a:xfrm>
            <a:off x="8590933" y="2048844"/>
            <a:ext cx="71109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296" name="Google Shape;296;g2fa09e038ec_5_1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00" y="593367"/>
            <a:ext cx="10345968" cy="58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fa09e038ec_5_1835"/>
          <p:cNvSpPr txBox="1"/>
          <p:nvPr/>
        </p:nvSpPr>
        <p:spPr>
          <a:xfrm>
            <a:off x="6745167" y="81133"/>
            <a:ext cx="4929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32425"/>
                </a:solidFill>
                <a:latin typeface="Arial"/>
                <a:ea typeface="Arial"/>
                <a:cs typeface="Arial"/>
                <a:sym typeface="Arial"/>
              </a:rPr>
              <a:t>Across the board, staff tend get higher quality scores to students, but similar acceptance</a:t>
            </a:r>
            <a:endParaRPr b="0" i="0" sz="2400" u="none" cap="none" strike="noStrike">
              <a:solidFill>
                <a:srgbClr val="23242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a09e038ec_5_3"/>
          <p:cNvSpPr txBox="1"/>
          <p:nvPr>
            <p:ph type="title"/>
          </p:nvPr>
        </p:nvSpPr>
        <p:spPr>
          <a:xfrm>
            <a:off x="609601" y="477837"/>
            <a:ext cx="111639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0" lang="en-US" sz="3700">
                <a:solidFill>
                  <a:schemeClr val="dk2"/>
                </a:solidFill>
              </a:rPr>
              <a:t>HOW DO WE WANT TO EVALUATE? </a:t>
            </a:r>
            <a:br>
              <a:rPr b="0" lang="en-US" sz="3700">
                <a:solidFill>
                  <a:schemeClr val="dk2"/>
                </a:solidFill>
              </a:rPr>
            </a:br>
            <a:endParaRPr/>
          </a:p>
        </p:txBody>
      </p:sp>
      <p:sp>
        <p:nvSpPr>
          <p:cNvPr id="304" name="Google Shape;304;g2fa09e038ec_5_3"/>
          <p:cNvSpPr txBox="1"/>
          <p:nvPr>
            <p:ph idx="2" type="body"/>
          </p:nvPr>
        </p:nvSpPr>
        <p:spPr>
          <a:xfrm>
            <a:off x="609600" y="892311"/>
            <a:ext cx="11163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</a:pPr>
            <a:r>
              <a:rPr lang="en-US"/>
              <a:t>How to generate Multiple Choice Questions</a:t>
            </a:r>
            <a:endParaRPr/>
          </a:p>
        </p:txBody>
      </p:sp>
      <p:sp>
        <p:nvSpPr>
          <p:cNvPr id="305" name="Google Shape;305;g2fa09e038ec_5_3"/>
          <p:cNvSpPr txBox="1"/>
          <p:nvPr>
            <p:ph idx="12" type="sldNum"/>
          </p:nvPr>
        </p:nvSpPr>
        <p:spPr>
          <a:xfrm>
            <a:off x="5791200" y="6473709"/>
            <a:ext cx="6096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g2fa09e038ec_5_3"/>
          <p:cNvSpPr txBox="1"/>
          <p:nvPr/>
        </p:nvSpPr>
        <p:spPr>
          <a:xfrm>
            <a:off x="429188" y="1306785"/>
            <a:ext cx="61197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automatically (our work)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Collected 885 articles in Annual Review of Astronomy and Astrophysics, 1963 to 2023.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the Nougat optical character recognition (OCR) tool (Blecher et al. 2023) to transcribe these papers into text.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Fed each paper into Gemini-1.5-Pro and instructed it to propose 5 questions that can be answered based on the paper’s content.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question was accompanied by four options (A, B, C, D) only one of which is correct.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Robustness considerations added to the prompt generating the questions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2fa09e038ec_5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499" y="892311"/>
            <a:ext cx="3209138" cy="540811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fa09e038ec_5_3"/>
          <p:cNvSpPr txBox="1"/>
          <p:nvPr/>
        </p:nvSpPr>
        <p:spPr>
          <a:xfrm>
            <a:off x="7874499" y="6156799"/>
            <a:ext cx="353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96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Ting et al. (2024). Who Wins Astronomy Jeopardy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a09e038ec_5_313"/>
          <p:cNvSpPr txBox="1"/>
          <p:nvPr>
            <p:ph type="title"/>
          </p:nvPr>
        </p:nvSpPr>
        <p:spPr>
          <a:xfrm>
            <a:off x="609600" y="126640"/>
            <a:ext cx="111639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3700"/>
              <a:buFont typeface="Arial"/>
              <a:buNone/>
            </a:pPr>
            <a:r>
              <a:rPr lang="en-US"/>
              <a:t>ASTRO BENCHMARK </a:t>
            </a:r>
            <a:endParaRPr/>
          </a:p>
        </p:txBody>
      </p:sp>
      <p:sp>
        <p:nvSpPr>
          <p:cNvPr id="315" name="Google Shape;315;g2fa09e038ec_5_313"/>
          <p:cNvSpPr txBox="1"/>
          <p:nvPr>
            <p:ph idx="12" type="sldNum"/>
          </p:nvPr>
        </p:nvSpPr>
        <p:spPr>
          <a:xfrm>
            <a:off x="7721600" y="8631612"/>
            <a:ext cx="812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6" name="Google Shape;316;g2fa09e038ec_5_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5071" y="1037845"/>
            <a:ext cx="6916931" cy="491750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fa09e038ec_5_313"/>
          <p:cNvSpPr txBox="1"/>
          <p:nvPr/>
        </p:nvSpPr>
        <p:spPr>
          <a:xfrm>
            <a:off x="6191533" y="201411"/>
            <a:ext cx="482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Evaluation on N = 4,425 MCQs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fa09e038ec_5_313"/>
          <p:cNvSpPr txBox="1"/>
          <p:nvPr/>
        </p:nvSpPr>
        <p:spPr>
          <a:xfrm>
            <a:off x="6503884" y="5955349"/>
            <a:ext cx="517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Inference cost vs. performance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fa09e038ec_5_313"/>
          <p:cNvSpPr txBox="1"/>
          <p:nvPr/>
        </p:nvSpPr>
        <p:spPr>
          <a:xfrm>
            <a:off x="385747" y="1642731"/>
            <a:ext cx="51759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x-axis show the cost per 0.1 million tokens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y-axis shows performance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Generally, within a series, there’s a 10-fold cost increase for a 3.5-point accuracy improvement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Claude-3.5-Sonnet outperforms others models.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LLaMA-3-70B is the only model in the same tier, albeit with lower performance.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a09e038ec_5_618"/>
          <p:cNvSpPr txBox="1"/>
          <p:nvPr>
            <p:ph type="title"/>
          </p:nvPr>
        </p:nvSpPr>
        <p:spPr>
          <a:xfrm>
            <a:off x="514065" y="-213064"/>
            <a:ext cx="111639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3700"/>
              <a:buFont typeface="Arial"/>
              <a:buNone/>
            </a:pPr>
            <a:r>
              <a:rPr lang="en-US"/>
              <a:t>ASTRO BENCHMARK </a:t>
            </a:r>
            <a:endParaRPr/>
          </a:p>
        </p:txBody>
      </p:sp>
      <p:sp>
        <p:nvSpPr>
          <p:cNvPr id="326" name="Google Shape;326;g2fa09e038ec_5_618"/>
          <p:cNvSpPr txBox="1"/>
          <p:nvPr>
            <p:ph idx="12" type="sldNum"/>
          </p:nvPr>
        </p:nvSpPr>
        <p:spPr>
          <a:xfrm>
            <a:off x="7721600" y="8631612"/>
            <a:ext cx="812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g2fa09e038ec_5_618"/>
          <p:cNvSpPr txBox="1"/>
          <p:nvPr/>
        </p:nvSpPr>
        <p:spPr>
          <a:xfrm>
            <a:off x="753485" y="5849216"/>
            <a:ext cx="397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Sub-areas in astrophysics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2fa09e038ec_5_618"/>
          <p:cNvPicPr preferRelativeResize="0"/>
          <p:nvPr/>
        </p:nvPicPr>
        <p:blipFill rotWithShape="1">
          <a:blip r:embed="rId3">
            <a:alphaModFix/>
          </a:blip>
          <a:srcRect b="1435" l="0" r="0" t="4710"/>
          <a:stretch/>
        </p:blipFill>
        <p:spPr>
          <a:xfrm>
            <a:off x="645745" y="692925"/>
            <a:ext cx="5145457" cy="607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fa09e038ec_5_618"/>
          <p:cNvPicPr preferRelativeResize="0"/>
          <p:nvPr/>
        </p:nvPicPr>
        <p:blipFill rotWithShape="1">
          <a:blip r:embed="rId4">
            <a:alphaModFix/>
          </a:blip>
          <a:srcRect b="0" l="0" r="0" t="2342"/>
          <a:stretch/>
        </p:blipFill>
        <p:spPr>
          <a:xfrm>
            <a:off x="6804296" y="44608"/>
            <a:ext cx="4741959" cy="681339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fa09e038ec_5_618"/>
          <p:cNvSpPr/>
          <p:nvPr/>
        </p:nvSpPr>
        <p:spPr>
          <a:xfrm>
            <a:off x="5178696" y="777965"/>
            <a:ext cx="464400" cy="557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07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00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fa09e038ec_5_618"/>
          <p:cNvSpPr txBox="1"/>
          <p:nvPr/>
        </p:nvSpPr>
        <p:spPr>
          <a:xfrm>
            <a:off x="5656104" y="777965"/>
            <a:ext cx="744900" cy="492600"/>
          </a:xfrm>
          <a:prstGeom prst="rect">
            <a:avLst/>
          </a:prstGeom>
          <a:noFill/>
          <a:ln cap="flat" cmpd="sng" w="9525">
            <a:solidFill>
              <a:srgbClr val="2324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4.6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fa09e038ec_5_618"/>
          <p:cNvSpPr/>
          <p:nvPr/>
        </p:nvSpPr>
        <p:spPr>
          <a:xfrm>
            <a:off x="4934857" y="1045028"/>
            <a:ext cx="243900" cy="506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fa09e038ec_5_618"/>
          <p:cNvSpPr/>
          <p:nvPr/>
        </p:nvSpPr>
        <p:spPr>
          <a:xfrm>
            <a:off x="10966995" y="284479"/>
            <a:ext cx="243900" cy="506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fa09e038ec_5_618"/>
          <p:cNvSpPr txBox="1"/>
          <p:nvPr/>
        </p:nvSpPr>
        <p:spPr>
          <a:xfrm>
            <a:off x="4166943" y="3035049"/>
            <a:ext cx="2821500" cy="1970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324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 models in the 70B and above competitive for astronomical Q&amp;A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g2fa09e038ec_5_618"/>
          <p:cNvCxnSpPr/>
          <p:nvPr/>
        </p:nvCxnSpPr>
        <p:spPr>
          <a:xfrm flipH="1" rot="10800000">
            <a:off x="5898605" y="750249"/>
            <a:ext cx="1114800" cy="228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a09e038ec_5_928"/>
          <p:cNvSpPr txBox="1"/>
          <p:nvPr>
            <p:ph type="title"/>
          </p:nvPr>
        </p:nvSpPr>
        <p:spPr>
          <a:xfrm>
            <a:off x="514065" y="57476"/>
            <a:ext cx="111639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3700"/>
              <a:buFont typeface="Arial"/>
              <a:buNone/>
            </a:pPr>
            <a:r>
              <a:rPr lang="en-US"/>
              <a:t>ASTRO BENCHMARK  </a:t>
            </a:r>
            <a:endParaRPr/>
          </a:p>
        </p:txBody>
      </p:sp>
      <p:sp>
        <p:nvSpPr>
          <p:cNvPr id="342" name="Google Shape;342;g2fa09e038ec_5_928"/>
          <p:cNvSpPr txBox="1"/>
          <p:nvPr>
            <p:ph idx="12" type="sldNum"/>
          </p:nvPr>
        </p:nvSpPr>
        <p:spPr>
          <a:xfrm>
            <a:off x="7721600" y="8631612"/>
            <a:ext cx="812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g2fa09e038ec_5_928"/>
          <p:cNvSpPr txBox="1"/>
          <p:nvPr/>
        </p:nvSpPr>
        <p:spPr>
          <a:xfrm>
            <a:off x="5593871" y="250703"/>
            <a:ext cx="397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Sub-areas in astrophysics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2fa09e038ec_5_9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99" y="1869393"/>
            <a:ext cx="10363201" cy="4477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g2fa09e038ec_5_928"/>
          <p:cNvCxnSpPr/>
          <p:nvPr/>
        </p:nvCxnSpPr>
        <p:spPr>
          <a:xfrm flipH="1">
            <a:off x="4225652" y="1947961"/>
            <a:ext cx="1398000" cy="866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6" name="Google Shape;346;g2fa09e038ec_5_928"/>
          <p:cNvCxnSpPr/>
          <p:nvPr/>
        </p:nvCxnSpPr>
        <p:spPr>
          <a:xfrm flipH="1">
            <a:off x="4753955" y="1964105"/>
            <a:ext cx="1147200" cy="1878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7" name="Google Shape;347;g2fa09e038ec_5_928"/>
          <p:cNvCxnSpPr/>
          <p:nvPr/>
        </p:nvCxnSpPr>
        <p:spPr>
          <a:xfrm>
            <a:off x="8446447" y="1885487"/>
            <a:ext cx="528300" cy="109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8" name="Google Shape;348;g2fa09e038ec_5_928"/>
          <p:cNvCxnSpPr/>
          <p:nvPr/>
        </p:nvCxnSpPr>
        <p:spPr>
          <a:xfrm flipH="1">
            <a:off x="9463325" y="1885487"/>
            <a:ext cx="134700" cy="1952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g2fa09e038ec_5_928"/>
          <p:cNvSpPr/>
          <p:nvPr/>
        </p:nvSpPr>
        <p:spPr>
          <a:xfrm>
            <a:off x="3906865" y="2030765"/>
            <a:ext cx="1227900" cy="250500"/>
          </a:xfrm>
          <a:prstGeom prst="rect">
            <a:avLst/>
          </a:prstGeom>
          <a:solidFill>
            <a:schemeClr val="accent1">
              <a:alpha val="36470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2fa09e038ec_5_928"/>
          <p:cNvSpPr/>
          <p:nvPr/>
        </p:nvSpPr>
        <p:spPr>
          <a:xfrm>
            <a:off x="5023161" y="3670093"/>
            <a:ext cx="1046100" cy="246300"/>
          </a:xfrm>
          <a:prstGeom prst="rect">
            <a:avLst/>
          </a:prstGeom>
          <a:solidFill>
            <a:schemeClr val="accent1">
              <a:alpha val="36470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fa09e038ec_5_928"/>
          <p:cNvSpPr/>
          <p:nvPr/>
        </p:nvSpPr>
        <p:spPr>
          <a:xfrm>
            <a:off x="8789048" y="1988464"/>
            <a:ext cx="1227900" cy="250500"/>
          </a:xfrm>
          <a:prstGeom prst="rect">
            <a:avLst/>
          </a:prstGeom>
          <a:solidFill>
            <a:schemeClr val="accent1">
              <a:alpha val="36470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fa09e038ec_5_928"/>
          <p:cNvSpPr/>
          <p:nvPr/>
        </p:nvSpPr>
        <p:spPr>
          <a:xfrm>
            <a:off x="9839068" y="3711117"/>
            <a:ext cx="1227900" cy="250500"/>
          </a:xfrm>
          <a:prstGeom prst="rect">
            <a:avLst/>
          </a:prstGeom>
          <a:solidFill>
            <a:schemeClr val="accent1">
              <a:alpha val="36470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fa09e038ec_5_928"/>
          <p:cNvSpPr txBox="1"/>
          <p:nvPr/>
        </p:nvSpPr>
        <p:spPr>
          <a:xfrm>
            <a:off x="1425820" y="6236861"/>
            <a:ext cx="3971700" cy="615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English-focused models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fa09e038ec_5_928"/>
          <p:cNvSpPr txBox="1"/>
          <p:nvPr/>
        </p:nvSpPr>
        <p:spPr>
          <a:xfrm>
            <a:off x="6493545" y="6236860"/>
            <a:ext cx="4272900" cy="615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Non-English-focused models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fa09e038ec_5_928"/>
          <p:cNvSpPr txBox="1"/>
          <p:nvPr/>
        </p:nvSpPr>
        <p:spPr>
          <a:xfrm>
            <a:off x="5626548" y="967240"/>
            <a:ext cx="3971700" cy="985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degradation in more recent topics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a3ce360fe_0_21"/>
          <p:cNvSpPr txBox="1"/>
          <p:nvPr>
            <p:ph type="title"/>
          </p:nvPr>
        </p:nvSpPr>
        <p:spPr>
          <a:xfrm>
            <a:off x="331325" y="215746"/>
            <a:ext cx="1103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Why difficulty matters?</a:t>
            </a:r>
            <a:endParaRPr b="0" sz="4400" strike="noStrike"/>
          </a:p>
        </p:txBody>
      </p:sp>
      <p:pic>
        <p:nvPicPr>
          <p:cNvPr id="129" name="Google Shape;129;g2fa3ce360f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375" y="992775"/>
            <a:ext cx="5686426" cy="31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fa3ce360f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575" y="3797925"/>
            <a:ext cx="5067101" cy="28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fa3ce360fe_0_21"/>
          <p:cNvSpPr/>
          <p:nvPr/>
        </p:nvSpPr>
        <p:spPr>
          <a:xfrm>
            <a:off x="6615375" y="4170500"/>
            <a:ext cx="3435900" cy="2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fa3ce360fe_0_21"/>
          <p:cNvSpPr txBox="1"/>
          <p:nvPr/>
        </p:nvSpPr>
        <p:spPr>
          <a:xfrm>
            <a:off x="6905125" y="4000700"/>
            <a:ext cx="37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Stages of AI Evolution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fa3ce360fe_0_21"/>
          <p:cNvSpPr txBox="1"/>
          <p:nvPr/>
        </p:nvSpPr>
        <p:spPr>
          <a:xfrm>
            <a:off x="8037550" y="1728125"/>
            <a:ext cx="12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IQ: 100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fa3ce360fe_0_21"/>
          <p:cNvSpPr txBox="1"/>
          <p:nvPr/>
        </p:nvSpPr>
        <p:spPr>
          <a:xfrm>
            <a:off x="8037550" y="4399625"/>
            <a:ext cx="12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IQ: 120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fa3ce360fe_0_21"/>
          <p:cNvSpPr txBox="1"/>
          <p:nvPr/>
        </p:nvSpPr>
        <p:spPr>
          <a:xfrm>
            <a:off x="8367775" y="5015225"/>
            <a:ext cx="7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fa3ce360fe_0_21"/>
          <p:cNvSpPr txBox="1"/>
          <p:nvPr/>
        </p:nvSpPr>
        <p:spPr>
          <a:xfrm>
            <a:off x="6962775" y="4811475"/>
            <a:ext cx="1448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Claude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fa3ce360fe_0_21"/>
          <p:cNvSpPr/>
          <p:nvPr/>
        </p:nvSpPr>
        <p:spPr>
          <a:xfrm>
            <a:off x="10617025" y="4981550"/>
            <a:ext cx="1104000" cy="4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fa3ce360fe_0_21"/>
          <p:cNvSpPr/>
          <p:nvPr/>
        </p:nvSpPr>
        <p:spPr>
          <a:xfrm>
            <a:off x="9223375" y="1050725"/>
            <a:ext cx="331200" cy="26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2fa3ce360fe_0_21"/>
          <p:cNvSpPr/>
          <p:nvPr/>
        </p:nvSpPr>
        <p:spPr>
          <a:xfrm>
            <a:off x="7618850" y="1034788"/>
            <a:ext cx="5382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fa3ce360fe_0_21"/>
          <p:cNvSpPr/>
          <p:nvPr/>
        </p:nvSpPr>
        <p:spPr>
          <a:xfrm>
            <a:off x="8356775" y="6226525"/>
            <a:ext cx="524400" cy="483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fa3ce360fe_0_21"/>
          <p:cNvSpPr txBox="1"/>
          <p:nvPr/>
        </p:nvSpPr>
        <p:spPr>
          <a:xfrm>
            <a:off x="6067175" y="5173625"/>
            <a:ext cx="7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fa3ce360fe_0_21"/>
          <p:cNvSpPr txBox="1"/>
          <p:nvPr/>
        </p:nvSpPr>
        <p:spPr>
          <a:xfrm>
            <a:off x="506825" y="4799675"/>
            <a:ext cx="477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O1 on GPQA Diamond: 78%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Llama 3 70B Inst.: ~40% (Dia?)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fa3ce360fe_0_21"/>
          <p:cNvSpPr/>
          <p:nvPr/>
        </p:nvSpPr>
        <p:spPr>
          <a:xfrm rot="-3666235">
            <a:off x="9983588" y="3687545"/>
            <a:ext cx="1200689" cy="5541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fa3ce360fe_0_21"/>
          <p:cNvSpPr txBox="1"/>
          <p:nvPr/>
        </p:nvSpPr>
        <p:spPr>
          <a:xfrm>
            <a:off x="10113475" y="2308275"/>
            <a:ext cx="211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 Eval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stage?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a3ce360fe_0_0"/>
          <p:cNvSpPr txBox="1"/>
          <p:nvPr>
            <p:ph type="title"/>
          </p:nvPr>
        </p:nvSpPr>
        <p:spPr>
          <a:xfrm>
            <a:off x="331325" y="215746"/>
            <a:ext cx="1103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Difficulty and way forward</a:t>
            </a:r>
            <a:endParaRPr b="0" sz="4400" strike="noStrike"/>
          </a:p>
        </p:txBody>
      </p:sp>
      <p:sp>
        <p:nvSpPr>
          <p:cNvPr id="151" name="Google Shape;151;g2fa3ce360fe_0_0"/>
          <p:cNvSpPr txBox="1"/>
          <p:nvPr/>
        </p:nvSpPr>
        <p:spPr>
          <a:xfrm>
            <a:off x="396900" y="1005825"/>
            <a:ext cx="11615400" cy="55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Benchmarks have more or less questions (up to 1M, if automatically generate).</a:t>
            </a:r>
            <a:b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how “difficult” are they? What are the distributions of “difficulties” in these benchmarks?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developing a benchmark we target a vague “difficulty” level: should be undergraduate or graduate level (GPQA).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also define “difficulty” (for MCQ, Open-ended) empirically based on model performance: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does not respond well: the question must be too difficult (what does this mean?)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responds correctly to most questions of a benchmark: the questions must not be difficult enough.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the first question is </a:t>
            </a:r>
            <a:r>
              <a:rPr b="1" lang="en-US" sz="2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how we define “difficulty”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more granular/scientific way? 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what are the “difficulty” criteria/parameters? </a:t>
            </a:r>
            <a:b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how can we construct tests/questions with a specified level of “difficulty”?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important to know what’s in our current benchmarks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important to develop new benchmark rigorously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critical for the way forward: how to create questions difficult enough for O1 and the next gen.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fa3ce360fe_0_0"/>
          <p:cNvSpPr txBox="1"/>
          <p:nvPr/>
        </p:nvSpPr>
        <p:spPr>
          <a:xfrm>
            <a:off x="-715625" y="789800"/>
            <a:ext cx="794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a4987242f_0_8"/>
          <p:cNvSpPr txBox="1"/>
          <p:nvPr>
            <p:ph type="title"/>
          </p:nvPr>
        </p:nvSpPr>
        <p:spPr>
          <a:xfrm>
            <a:off x="331325" y="215746"/>
            <a:ext cx="1103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People have a good sense of “difficulty”</a:t>
            </a:r>
            <a:endParaRPr b="0" sz="4400" strike="noStrike"/>
          </a:p>
        </p:txBody>
      </p:sp>
      <p:pic>
        <p:nvPicPr>
          <p:cNvPr id="159" name="Google Shape;159;g30a4987242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63" y="1733325"/>
            <a:ext cx="11449477" cy="393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0a4987242f_0_8"/>
          <p:cNvSpPr/>
          <p:nvPr/>
        </p:nvSpPr>
        <p:spPr>
          <a:xfrm>
            <a:off x="3603396" y="2230975"/>
            <a:ext cx="1255500" cy="21153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0a4987242f_0_8"/>
          <p:cNvSpPr txBox="1"/>
          <p:nvPr/>
        </p:nvSpPr>
        <p:spPr>
          <a:xfrm>
            <a:off x="1023025" y="919950"/>
            <a:ext cx="794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AI4S benchmark: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0a4987242f_0_8"/>
          <p:cNvSpPr/>
          <p:nvPr/>
        </p:nvSpPr>
        <p:spPr>
          <a:xfrm>
            <a:off x="8557778" y="2300575"/>
            <a:ext cx="2096700" cy="21153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30a4987242f_0_8"/>
          <p:cNvSpPr/>
          <p:nvPr/>
        </p:nvSpPr>
        <p:spPr>
          <a:xfrm>
            <a:off x="5480025" y="2755225"/>
            <a:ext cx="2622000" cy="679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0a4987242f_0_8"/>
          <p:cNvSpPr txBox="1"/>
          <p:nvPr/>
        </p:nvSpPr>
        <p:spPr>
          <a:xfrm>
            <a:off x="844250" y="5820900"/>
            <a:ext cx="794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let’s dig a little bit and define “difficulty”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a53c747c5_0_0"/>
          <p:cNvSpPr txBox="1"/>
          <p:nvPr>
            <p:ph type="title"/>
          </p:nvPr>
        </p:nvSpPr>
        <p:spPr>
          <a:xfrm>
            <a:off x="331325" y="215746"/>
            <a:ext cx="1103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Shall we develop “skill” focused tests?</a:t>
            </a:r>
            <a:endParaRPr b="0" sz="4400" strike="noStrike"/>
          </a:p>
        </p:txBody>
      </p:sp>
      <p:sp>
        <p:nvSpPr>
          <p:cNvPr id="171" name="Google Shape;171;g30a53c747c5_0_0"/>
          <p:cNvSpPr txBox="1"/>
          <p:nvPr/>
        </p:nvSpPr>
        <p:spPr>
          <a:xfrm>
            <a:off x="429675" y="955375"/>
            <a:ext cx="1128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DecodingTrust direction?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skills separately / defining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parameters for each?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30a53c747c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249" y="2061900"/>
            <a:ext cx="9130725" cy="46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a4987242f_0_41"/>
          <p:cNvSpPr txBox="1"/>
          <p:nvPr>
            <p:ph type="title"/>
          </p:nvPr>
        </p:nvSpPr>
        <p:spPr>
          <a:xfrm>
            <a:off x="331325" y="215746"/>
            <a:ext cx="1103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Bloom Taxonomy: 2001 version</a:t>
            </a:r>
            <a:endParaRPr b="0" sz="4400" strike="noStrike"/>
          </a:p>
        </p:txBody>
      </p:sp>
      <p:sp>
        <p:nvSpPr>
          <p:cNvPr id="179" name="Google Shape;179;g30a4987242f_0_41"/>
          <p:cNvSpPr txBox="1"/>
          <p:nvPr/>
        </p:nvSpPr>
        <p:spPr>
          <a:xfrm>
            <a:off x="396900" y="840250"/>
            <a:ext cx="11615400" cy="6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tiered system of classifying thinking skills according to six cognitive levels of complexity (hierarchical 1 to 6)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revised taxonomy introduces changes to better reflect the active and dynamic nature of learning: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</a:t>
            </a:r>
            <a:r>
              <a:rPr b="1" lang="en-US" sz="1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r>
              <a:rPr b="1" lang="en-US" sz="1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Retrieving relevant knowledge from long-term memory.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Recognizing, recalling, listing.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Classify, Summarize, Explain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Constructing meaning from instructional messages.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Interpreting, summarizing, classifying, explaining.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Execute workflow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Perform tasks, Delegate to tools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Carrying out or using procedures in new situations.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Executing, implementing, using.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Decompose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Label, Associate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Breaking material into parts and determining how they relate to one another and to an overall structure.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Differentiating, organizing, attributing.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Compare, measure, ?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Making judgments based on criteria and standards.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Checking, critiquing, assessing.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enerate 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Hypothesis, Plan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Putting elements together to form a novel, coherent whole or making an original product.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Generating, planning, producing, designing.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a4987242f_0_21"/>
          <p:cNvSpPr txBox="1"/>
          <p:nvPr>
            <p:ph type="title"/>
          </p:nvPr>
        </p:nvSpPr>
        <p:spPr>
          <a:xfrm>
            <a:off x="331325" y="215746"/>
            <a:ext cx="1103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Bloom: What LLMs are capable of </a:t>
            </a:r>
            <a:r>
              <a:rPr lang="en-US">
                <a:solidFill>
                  <a:srgbClr val="0070C0"/>
                </a:solidFill>
              </a:rPr>
              <a:t>today</a:t>
            </a:r>
            <a:r>
              <a:rPr lang="en-US">
                <a:solidFill>
                  <a:srgbClr val="0070C0"/>
                </a:solidFill>
              </a:rPr>
              <a:t>?</a:t>
            </a:r>
            <a:endParaRPr b="0" sz="4400" strike="noStrike"/>
          </a:p>
        </p:txBody>
      </p:sp>
      <p:sp>
        <p:nvSpPr>
          <p:cNvPr id="186" name="Google Shape;186;g30a4987242f_0_21"/>
          <p:cNvSpPr txBox="1"/>
          <p:nvPr/>
        </p:nvSpPr>
        <p:spPr>
          <a:xfrm>
            <a:off x="396900" y="840250"/>
            <a:ext cx="11444400" cy="6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tiered system of classifying thinking skills according to six cognitive levels of complexity (hierarchical 1 to 6)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revised taxonomy introduces changes to better reflect the active and dynamic nature of learning: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</a:t>
            </a:r>
            <a:r>
              <a:rPr b="1" lang="en-US" sz="1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r>
              <a:rPr b="1" lang="en-US" sz="1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Retrieving relevant knowledge from long-term memory.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Recognizing, recalling, listing.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Classify, Summarize, Explain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Constructing meaning from instructional messages.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Interpreting, summarizing, classifying, explaining.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Execute workflow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Perform tasks, Delegate to tools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Carrying out or using procedures in new situations.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Executing, implementing, using.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Decompose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Label, Associate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Breaking material into parts and determining how they relate to one another and to an overall structure.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Differentiating, organizing, attributing.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Compare, measure, ?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Making judgments based on criteria and standards.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Checking, critiquing, assessing.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(</a:t>
            </a: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Generate Hypothesis, Plan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Putting elements together to form a novel, coherent whole or making an original product.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Generating, planning, producing, designing.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a4987242f_0_29"/>
          <p:cNvSpPr txBox="1"/>
          <p:nvPr>
            <p:ph type="title"/>
          </p:nvPr>
        </p:nvSpPr>
        <p:spPr>
          <a:xfrm>
            <a:off x="331325" y="215746"/>
            <a:ext cx="1103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How O1 defines “difficulty” of a question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193" name="Google Shape;193;g30a4987242f_0_29"/>
          <p:cNvSpPr txBox="1"/>
          <p:nvPr/>
        </p:nvSpPr>
        <p:spPr>
          <a:xfrm>
            <a:off x="396909" y="785051"/>
            <a:ext cx="11615400" cy="5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Complexity of Concepts</a:t>
            </a:r>
            <a:r>
              <a:rPr lang="en-US" sz="1100">
                <a:solidFill>
                  <a:schemeClr val="dk1"/>
                </a:solidFill>
              </a:rPr>
              <a:t>: Questions that involve advanced or abstract concepts requiring deep understanding can be more difficult. For example, solving a calculus problem involving multiple integrals is more complex than a basic arithmetic question.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Cognitive Demand</a:t>
            </a:r>
            <a:r>
              <a:rPr lang="en-US" sz="1100">
                <a:solidFill>
                  <a:schemeClr val="dk1"/>
                </a:solidFill>
              </a:rPr>
              <a:t>: Higher-order thinking skills—such as analysis, synthesis, and evaluation—make questions more challenging. Bloom's Taxonomy categorizes these skills and helps in understanding the cognitive demand required.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Prior Knowledge Requirements</a:t>
            </a:r>
            <a:r>
              <a:rPr lang="en-US" sz="1100">
                <a:solidFill>
                  <a:schemeClr val="dk1"/>
                </a:solidFill>
              </a:rPr>
              <a:t>: If a question assumes knowledge of certain facts, theories, or methodologies that the individual lacks, it becomes more difficult. 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Ambiguity and Clarity</a:t>
            </a:r>
            <a:r>
              <a:rPr lang="en-US" sz="1100">
                <a:solidFill>
                  <a:schemeClr val="dk1"/>
                </a:solidFill>
              </a:rPr>
              <a:t>: Questions that are poorly worded, ambiguous, or contain confusing syntax can increase difficulty because they require additional effort to interpret.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Problem-Solving Steps Required</a:t>
            </a:r>
            <a:r>
              <a:rPr lang="en-US" sz="1100">
                <a:solidFill>
                  <a:schemeClr val="dk1"/>
                </a:solidFill>
              </a:rPr>
              <a:t>: Multi-step problems that require a sequence of operations or the application of multiple concepts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Time Constraints</a:t>
            </a:r>
            <a:r>
              <a:rPr lang="en-US" sz="1100">
                <a:solidFill>
                  <a:schemeClr val="dk1"/>
                </a:solidFill>
              </a:rPr>
              <a:t>: Limited time to answer a question can increase its difficulty by adding pressure, which may hinder cognitive processing.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Familiarity and Context</a:t>
            </a:r>
            <a:r>
              <a:rPr lang="en-US" sz="1100">
                <a:solidFill>
                  <a:schemeClr val="dk1"/>
                </a:solidFill>
              </a:rPr>
              <a:t>: Questions set in an unfamiliar context or those that require application of knowledge in a new way can be more challenging.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Distraction Elements</a:t>
            </a:r>
            <a:r>
              <a:rPr lang="en-US" sz="1100">
                <a:solidFill>
                  <a:schemeClr val="dk1"/>
                </a:solidFill>
              </a:rPr>
              <a:t>: The inclusion of irrelevant information or distractors can complicate the problem-solving process, making the question more difficult.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Language and Terminology</a:t>
            </a:r>
            <a:r>
              <a:rPr lang="en-US" sz="1100">
                <a:solidFill>
                  <a:schemeClr val="dk1"/>
                </a:solidFill>
              </a:rPr>
              <a:t>: The use of complex language, specialized jargon, or unfamiliar terminology can increase difficulty, </a:t>
            </a:r>
            <a:r>
              <a:rPr b="1" lang="en-US" sz="1100">
                <a:solidFill>
                  <a:schemeClr val="dk1"/>
                </a:solidFill>
              </a:rPr>
              <a:t>Emotional and Psychological Factors</a:t>
            </a:r>
            <a:r>
              <a:rPr lang="en-US" sz="1100">
                <a:solidFill>
                  <a:schemeClr val="dk1"/>
                </a:solidFill>
              </a:rPr>
              <a:t>: Anxiety, lack of confidence, or stress can make a question seem more difficult, affecting performance.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Interdisciplinary Requirements</a:t>
            </a:r>
            <a:r>
              <a:rPr lang="en-US" sz="1100">
                <a:solidFill>
                  <a:schemeClr val="dk1"/>
                </a:solidFill>
              </a:rPr>
              <a:t>: Questions that require integrating knowledge from different fields.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Novelty and Originality</a:t>
            </a:r>
            <a:r>
              <a:rPr lang="en-US" sz="1100">
                <a:solidFill>
                  <a:schemeClr val="dk1"/>
                </a:solidFill>
              </a:rPr>
              <a:t>: Unique or novel problems that the individual has not encountered before.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Open-Endedness</a:t>
            </a:r>
            <a:r>
              <a:rPr lang="en-US" sz="1100">
                <a:solidFill>
                  <a:schemeClr val="dk1"/>
                </a:solidFill>
              </a:rPr>
              <a:t>: Questions that allow for multiple correct answers or require critical thinking to form an argument or opinion.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Cultural and Contextual Biases</a:t>
            </a:r>
            <a:r>
              <a:rPr lang="en-US" sz="1100">
                <a:solidFill>
                  <a:schemeClr val="dk1"/>
                </a:solidFill>
              </a:rPr>
              <a:t>: Questions that assume certain cultural knowledge or perspectives can be more difficult for individuals from different backgrounds.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b="1" lang="en-US" sz="1100">
                <a:solidFill>
                  <a:schemeClr val="dk1"/>
                </a:solidFill>
              </a:rPr>
              <a:t>Complex Instructions</a:t>
            </a:r>
            <a:r>
              <a:rPr lang="en-US" sz="1100">
                <a:solidFill>
                  <a:schemeClr val="dk1"/>
                </a:solidFill>
              </a:rPr>
              <a:t>: Multi-layered instructions or conditional requirements within a question can increase its complexity.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2024-03-11T23:10:05Z</dcterms:created>
  <dc:creator>Cappello, Franck</dc:creator>
</cp:coreProperties>
</file>